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5143500" cx="9144000"/>
  <p:notesSz cx="6858000" cy="9144000"/>
  <p:embeddedFontLst>
    <p:embeddedFont>
      <p:font typeface="Playfair Display"/>
      <p:regular r:id="rId16"/>
      <p:bold r:id="rId17"/>
      <p:italic r:id="rId18"/>
      <p:boldItalic r:id="rId19"/>
    </p:embeddedFont>
    <p:embeddedFont>
      <p:font typeface="Montserrat"/>
      <p:regular r:id="rId20"/>
      <p:bold r:id="rId21"/>
    </p:embeddedFont>
    <p:embeddedFont>
      <p:font typeface="Oswald"/>
      <p:regular r:id="rId22"/>
      <p:bold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regular.fntdata"/><Relationship Id="rId11" Type="http://schemas.openxmlformats.org/officeDocument/2006/relationships/slide" Target="slides/slide7.xml"/><Relationship Id="rId22" Type="http://schemas.openxmlformats.org/officeDocument/2006/relationships/font" Target="fonts/Oswald-regular.fntdata"/><Relationship Id="rId10" Type="http://schemas.openxmlformats.org/officeDocument/2006/relationships/slide" Target="slides/slide6.xml"/><Relationship Id="rId21" Type="http://schemas.openxmlformats.org/officeDocument/2006/relationships/font" Target="fonts/Montserrat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23" Type="http://schemas.openxmlformats.org/officeDocument/2006/relationships/font" Target="fonts/Oswald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PlayfairDisplay-bold.fntdata"/><Relationship Id="rId16" Type="http://schemas.openxmlformats.org/officeDocument/2006/relationships/font" Target="fonts/PlayfairDisplay-regular.fntdata"/><Relationship Id="rId5" Type="http://schemas.openxmlformats.org/officeDocument/2006/relationships/slide" Target="slides/slide1.xml"/><Relationship Id="rId19" Type="http://schemas.openxmlformats.org/officeDocument/2006/relationships/font" Target="fonts/PlayfairDisplay-boldItalic.fntdata"/><Relationship Id="rId6" Type="http://schemas.openxmlformats.org/officeDocument/2006/relationships/slide" Target="slides/slide2.xml"/><Relationship Id="rId18" Type="http://schemas.openxmlformats.org/officeDocument/2006/relationships/font" Target="fonts/PlayfairDisplay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4286250" y="0"/>
            <a:ext cx="72300" cy="51434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4358475" y="0"/>
            <a:ext cx="3853199" cy="51434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" name="Shape 12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buFont typeface="Playfair Display"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buSzPct val="100000"/>
              <a:buFont typeface="Playfair Display"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buSzPct val="100000"/>
              <a:buFont typeface="Playfair Display"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buSzPct val="100000"/>
              <a:buFont typeface="Playfair Display"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buSzPct val="100000"/>
              <a:buFont typeface="Playfair Display"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buSzPct val="100000"/>
              <a:buFont typeface="Playfair Display"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buSzPct val="100000"/>
              <a:buFont typeface="Playfair Display"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buSzPct val="100000"/>
              <a:buFont typeface="Playfair Display"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buSzPct val="100000"/>
              <a:buFont typeface="Playfair Display"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344250" y="3550650"/>
            <a:ext cx="4910100" cy="577799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type="title"/>
          </p:nvPr>
        </p:nvSpPr>
        <p:spPr>
          <a:xfrm>
            <a:off x="311700" y="999925"/>
            <a:ext cx="8520599" cy="21461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1" type="body"/>
          </p:nvPr>
        </p:nvSpPr>
        <p:spPr>
          <a:xfrm>
            <a:off x="311700" y="3228425"/>
            <a:ext cx="8520599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idx="12" type="sldNum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bg>
      <p:bgPr>
        <a:solidFill>
          <a:schemeClr val="accent5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 rot="5400000">
            <a:off x="4550700" y="-498599"/>
            <a:ext cx="42600" cy="84557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" name="Shape 17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buFont typeface="Playfair Display"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buSzPct val="100000"/>
              <a:buFont typeface="Playfair Display"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buSzPct val="100000"/>
              <a:buFont typeface="Playfair Display"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buSzPct val="100000"/>
              <a:buFont typeface="Playfair Display"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buSzPct val="100000"/>
              <a:buFont typeface="Playfair Display"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buSzPct val="100000"/>
              <a:buFont typeface="Playfair Display"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buSzPct val="100000"/>
              <a:buFont typeface="Playfair Display"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buSzPct val="100000"/>
              <a:buFont typeface="Playfair Display"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buSzPct val="100000"/>
              <a:buFont typeface="Playfair Display"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311700" y="1234075"/>
            <a:ext cx="8520599" cy="3334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2" type="sldNum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311700" y="1234050"/>
            <a:ext cx="3999899" cy="3334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6" name="Shape 26"/>
          <p:cNvSpPr txBox="1"/>
          <p:nvPr>
            <p:ph idx="2" type="body"/>
          </p:nvPr>
        </p:nvSpPr>
        <p:spPr>
          <a:xfrm>
            <a:off x="4832400" y="1234050"/>
            <a:ext cx="3999899" cy="3334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3" name="Shape 33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accent3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4572000" y="-75"/>
            <a:ext cx="4572000" cy="51434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0" name="Shape 4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" name="Shape 41"/>
          <p:cNvSpPr txBox="1"/>
          <p:nvPr>
            <p:ph type="title"/>
          </p:nvPr>
        </p:nvSpPr>
        <p:spPr>
          <a:xfrm>
            <a:off x="265500" y="1081675"/>
            <a:ext cx="4045199" cy="17861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42" name="Shape 42"/>
          <p:cNvSpPr txBox="1"/>
          <p:nvPr>
            <p:ph idx="1" type="subTitle"/>
          </p:nvPr>
        </p:nvSpPr>
        <p:spPr>
          <a:xfrm>
            <a:off x="265500" y="2921400"/>
            <a:ext cx="4045199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43" name="Shape 43"/>
          <p:cNvSpPr txBox="1"/>
          <p:nvPr>
            <p:ph idx="2" type="body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234075"/>
            <a:ext cx="8520599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Playfair Display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2.png"/><Relationship Id="rId4" Type="http://schemas.openxmlformats.org/officeDocument/2006/relationships/image" Target="../media/image12.jpg"/><Relationship Id="rId5" Type="http://schemas.openxmlformats.org/officeDocument/2006/relationships/image" Target="../media/image18.jpg"/><Relationship Id="rId6" Type="http://schemas.openxmlformats.org/officeDocument/2006/relationships/image" Target="../media/image1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Relationship Id="rId4" Type="http://schemas.openxmlformats.org/officeDocument/2006/relationships/image" Target="../media/image0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youtube.com/v/YhMiuzyU1ag" TargetMode="External"/><Relationship Id="rId4" Type="http://schemas.openxmlformats.org/officeDocument/2006/relationships/image" Target="../media/image0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1.gif"/><Relationship Id="rId4" Type="http://schemas.openxmlformats.org/officeDocument/2006/relationships/image" Target="../media/image08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4.jpg"/><Relationship Id="rId4" Type="http://schemas.openxmlformats.org/officeDocument/2006/relationships/image" Target="../media/image13.jpg"/><Relationship Id="rId5" Type="http://schemas.openxmlformats.org/officeDocument/2006/relationships/image" Target="../media/image0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6.jpg"/><Relationship Id="rId4" Type="http://schemas.openxmlformats.org/officeDocument/2006/relationships/image" Target="../media/image07.jpg"/><Relationship Id="rId5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Shape 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9500" y="70650"/>
            <a:ext cx="2857500" cy="19431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Shape 59"/>
          <p:cNvSpPr txBox="1"/>
          <p:nvPr>
            <p:ph idx="4294967295" type="title"/>
          </p:nvPr>
        </p:nvSpPr>
        <p:spPr>
          <a:xfrm>
            <a:off x="5836250" y="1846075"/>
            <a:ext cx="3204000" cy="2527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chemeClr val="accent1"/>
                </a:solidFill>
              </a:rPr>
              <a:t>ELON UNIVERSITY KICKBOX</a:t>
            </a:r>
          </a:p>
        </p:txBody>
      </p:sp>
      <p:sp>
        <p:nvSpPr>
          <p:cNvPr id="60" name="Shape 60"/>
          <p:cNvSpPr txBox="1"/>
          <p:nvPr>
            <p:ph idx="4294967295" type="subTitle"/>
          </p:nvPr>
        </p:nvSpPr>
        <p:spPr>
          <a:xfrm>
            <a:off x="5836250" y="4373875"/>
            <a:ext cx="3204000" cy="472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“Golf Ball Pendulum”</a:t>
            </a:r>
          </a:p>
        </p:txBody>
      </p:sp>
      <p:pic>
        <p:nvPicPr>
          <p:cNvPr id="61" name="Shape 61"/>
          <p:cNvPicPr preferRelativeResize="0"/>
          <p:nvPr/>
        </p:nvPicPr>
        <p:blipFill rotWithShape="1">
          <a:blip r:embed="rId4">
            <a:alphaModFix/>
          </a:blip>
          <a:srcRect b="0" l="25712" r="25717" t="0"/>
          <a:stretch/>
        </p:blipFill>
        <p:spPr>
          <a:xfrm>
            <a:off x="76200" y="70650"/>
            <a:ext cx="1822201" cy="500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62"/>
          <p:cNvPicPr preferRelativeResize="0"/>
          <p:nvPr/>
        </p:nvPicPr>
        <p:blipFill rotWithShape="1">
          <a:blip r:embed="rId5">
            <a:alphaModFix/>
          </a:blip>
          <a:srcRect b="0" l="25712" r="25717" t="0"/>
          <a:stretch/>
        </p:blipFill>
        <p:spPr>
          <a:xfrm>
            <a:off x="1939423" y="70650"/>
            <a:ext cx="1822201" cy="500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Shape 63"/>
          <p:cNvPicPr preferRelativeResize="0"/>
          <p:nvPr/>
        </p:nvPicPr>
        <p:blipFill rotWithShape="1">
          <a:blip r:embed="rId6">
            <a:alphaModFix/>
          </a:blip>
          <a:srcRect b="0" l="25712" r="25717" t="0"/>
          <a:stretch/>
        </p:blipFill>
        <p:spPr>
          <a:xfrm>
            <a:off x="3802650" y="70650"/>
            <a:ext cx="1822201" cy="500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999999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Shape 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212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0162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indent="457200" lvl="0" rtl="0" algn="l">
              <a:spcBef>
                <a:spcPts val="0"/>
              </a:spcBef>
              <a:buNone/>
            </a:pPr>
            <a:r>
              <a:rPr lang="en"/>
              <a:t>For the Future</a:t>
            </a:r>
          </a:p>
        </p:txBody>
      </p:sp>
      <p:sp>
        <p:nvSpPr>
          <p:cNvPr id="128" name="Shape 128"/>
          <p:cNvSpPr txBox="1"/>
          <p:nvPr>
            <p:ph idx="1" type="subTitle"/>
          </p:nvPr>
        </p:nvSpPr>
        <p:spPr>
          <a:xfrm>
            <a:off x="265500" y="2921400"/>
            <a:ext cx="4045200" cy="1345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???</a:t>
            </a:r>
          </a:p>
        </p:txBody>
      </p:sp>
      <p:pic>
        <p:nvPicPr>
          <p:cNvPr id="129" name="Shape 129"/>
          <p:cNvPicPr preferRelativeResize="0"/>
          <p:nvPr/>
        </p:nvPicPr>
        <p:blipFill rotWithShape="1">
          <a:blip r:embed="rId3">
            <a:alphaModFix/>
          </a:blip>
          <a:srcRect b="0" l="14600" r="14593" t="0"/>
          <a:stretch/>
        </p:blipFill>
        <p:spPr>
          <a:xfrm>
            <a:off x="4571100" y="0"/>
            <a:ext cx="45729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>
            <a:hlinkClick r:id="rId3"/>
          </p:cNvPr>
          <p:cNvSpPr/>
          <p:nvPr/>
        </p:nvSpPr>
        <p:spPr>
          <a:xfrm>
            <a:off x="401800" y="170325"/>
            <a:ext cx="6403774" cy="480285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9" name="Shape 69"/>
          <p:cNvSpPr txBox="1"/>
          <p:nvPr/>
        </p:nvSpPr>
        <p:spPr>
          <a:xfrm>
            <a:off x="7030150" y="901200"/>
            <a:ext cx="2308200" cy="3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/>
              <a:t>Fun!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3600"/>
          </a:p>
          <a:p>
            <a:pPr lvl="0">
              <a:spcBef>
                <a:spcPts val="0"/>
              </a:spcBef>
              <a:buNone/>
            </a:pPr>
            <a:r>
              <a:rPr lang="en" sz="3600"/>
              <a:t>Science!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3600"/>
          </a:p>
          <a:p>
            <a:pPr lvl="0">
              <a:spcBef>
                <a:spcPts val="0"/>
              </a:spcBef>
              <a:buNone/>
            </a:pPr>
            <a:r>
              <a:rPr lang="en" sz="3600"/>
              <a:t>Art!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C27BA0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Shape 74"/>
          <p:cNvPicPr preferRelativeResize="0"/>
          <p:nvPr/>
        </p:nvPicPr>
        <p:blipFill rotWithShape="1">
          <a:blip r:embed="rId3">
            <a:alphaModFix/>
          </a:blip>
          <a:srcRect b="970" l="0" r="0" t="961"/>
          <a:stretch/>
        </p:blipFill>
        <p:spPr>
          <a:xfrm>
            <a:off x="301100" y="185075"/>
            <a:ext cx="3861131" cy="322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2650" y="1722625"/>
            <a:ext cx="4299625" cy="322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type="title"/>
          </p:nvPr>
        </p:nvSpPr>
        <p:spPr>
          <a:xfrm>
            <a:off x="265500" y="1081675"/>
            <a:ext cx="4045199" cy="17861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Preliminary Planning</a:t>
            </a:r>
          </a:p>
        </p:txBody>
      </p:sp>
      <p:sp>
        <p:nvSpPr>
          <p:cNvPr id="81" name="Shape 81"/>
          <p:cNvSpPr txBox="1"/>
          <p:nvPr>
            <p:ph idx="1" type="subTitle"/>
          </p:nvPr>
        </p:nvSpPr>
        <p:spPr>
          <a:xfrm>
            <a:off x="265500" y="2921400"/>
            <a:ext cx="4045199" cy="1345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2" name="Shape 82"/>
          <p:cNvPicPr preferRelativeResize="0"/>
          <p:nvPr/>
        </p:nvPicPr>
        <p:blipFill rotWithShape="1">
          <a:blip r:embed="rId3">
            <a:alphaModFix/>
          </a:blip>
          <a:srcRect b="13430" l="0" r="0" t="2210"/>
          <a:stretch/>
        </p:blipFill>
        <p:spPr>
          <a:xfrm>
            <a:off x="4571100" y="0"/>
            <a:ext cx="45729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>
            <p:ph idx="4294967295" type="body"/>
          </p:nvPr>
        </p:nvSpPr>
        <p:spPr>
          <a:xfrm>
            <a:off x="6855600" y="70650"/>
            <a:ext cx="2181599" cy="24636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>
                <a:solidFill>
                  <a:schemeClr val="accent1"/>
                </a:solidFill>
              </a:rPr>
              <a:t>Inspiration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</a:rPr>
              <a:t>Bowling Ball Pendulum, however this posed some issues to be a KickBox</a:t>
            </a:r>
          </a:p>
        </p:txBody>
      </p:sp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 b="0" l="7149" r="31792" t="0"/>
          <a:stretch/>
        </p:blipFill>
        <p:spPr>
          <a:xfrm>
            <a:off x="76200" y="70650"/>
            <a:ext cx="4442400" cy="500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 rotWithShape="1">
          <a:blip r:embed="rId4">
            <a:alphaModFix/>
          </a:blip>
          <a:srcRect b="18499" l="17563" r="25560" t="10240"/>
          <a:stretch/>
        </p:blipFill>
        <p:spPr>
          <a:xfrm>
            <a:off x="4594800" y="70650"/>
            <a:ext cx="2181597" cy="2463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 rotWithShape="1">
          <a:blip r:embed="rId5">
            <a:alphaModFix/>
          </a:blip>
          <a:srcRect b="0" l="4922" r="4913" t="0"/>
          <a:stretch/>
        </p:blipFill>
        <p:spPr>
          <a:xfrm>
            <a:off x="4594800" y="2609250"/>
            <a:ext cx="4442395" cy="246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C27BA0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/>
        </p:nvSpPr>
        <p:spPr>
          <a:xfrm>
            <a:off x="412975" y="306600"/>
            <a:ext cx="7209000" cy="453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>
                <a:highlight>
                  <a:srgbClr val="FCE5CD"/>
                </a:highlight>
                <a:latin typeface="Oswald"/>
                <a:ea typeface="Oswald"/>
                <a:cs typeface="Oswald"/>
                <a:sym typeface="Oswald"/>
              </a:rPr>
              <a:t>•Liability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6000">
              <a:highlight>
                <a:srgbClr val="FCE5CD"/>
              </a:highlight>
              <a:latin typeface="Oswald"/>
              <a:ea typeface="Oswald"/>
              <a:cs typeface="Oswald"/>
              <a:sym typeface="Oswald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6000">
                <a:highlight>
                  <a:srgbClr val="FCE5CD"/>
                </a:highlight>
                <a:latin typeface="Oswald"/>
                <a:ea typeface="Oswald"/>
                <a:cs typeface="Oswald"/>
                <a:sym typeface="Oswald"/>
              </a:rPr>
              <a:t>•Budget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6000">
              <a:highlight>
                <a:srgbClr val="FCE5CD"/>
              </a:highlight>
              <a:latin typeface="Oswald"/>
              <a:ea typeface="Oswald"/>
              <a:cs typeface="Oswald"/>
              <a:sym typeface="Oswald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6000">
                <a:highlight>
                  <a:srgbClr val="FCE5CD"/>
                </a:highlight>
                <a:latin typeface="Oswald"/>
                <a:ea typeface="Oswald"/>
                <a:cs typeface="Oswald"/>
                <a:sym typeface="Oswald"/>
              </a:rPr>
              <a:t>•Property Authority</a:t>
            </a:r>
          </a:p>
        </p:txBody>
      </p:sp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7725" y="306598"/>
            <a:ext cx="4157125" cy="311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Shape 101"/>
          <p:cNvPicPr preferRelativeResize="0"/>
          <p:nvPr/>
        </p:nvPicPr>
        <p:blipFill rotWithShape="1">
          <a:blip r:embed="rId3">
            <a:alphaModFix/>
          </a:blip>
          <a:srcRect b="50660" l="0" r="0" t="7150"/>
          <a:stretch/>
        </p:blipFill>
        <p:spPr>
          <a:xfrm>
            <a:off x="-200" y="0"/>
            <a:ext cx="91444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Shape 102"/>
          <p:cNvSpPr txBox="1"/>
          <p:nvPr>
            <p:ph idx="4294967295" type="body"/>
          </p:nvPr>
        </p:nvSpPr>
        <p:spPr>
          <a:xfrm>
            <a:off x="381000" y="4061050"/>
            <a:ext cx="1766400" cy="701400"/>
          </a:xfrm>
          <a:prstGeom prst="rect">
            <a:avLst/>
          </a:prstGeom>
          <a:solidFill>
            <a:schemeClr val="lt1"/>
          </a:solidFill>
        </p:spPr>
        <p:txBody>
          <a:bodyPr anchorCtr="0" anchor="ctr" bIns="91425" lIns="91425" rIns="91425" tIns="91425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Initial Drawings</a:t>
            </a: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Shape 107"/>
          <p:cNvPicPr preferRelativeResize="0"/>
          <p:nvPr/>
        </p:nvPicPr>
        <p:blipFill rotWithShape="1">
          <a:blip r:embed="rId3">
            <a:alphaModFix/>
          </a:blip>
          <a:srcRect b="21176" l="16670" r="-16670" t="36637"/>
          <a:stretch/>
        </p:blipFill>
        <p:spPr>
          <a:xfrm>
            <a:off x="-200" y="0"/>
            <a:ext cx="91444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Shape 108"/>
          <p:cNvSpPr txBox="1"/>
          <p:nvPr>
            <p:ph idx="4294967295" type="body"/>
          </p:nvPr>
        </p:nvSpPr>
        <p:spPr>
          <a:xfrm>
            <a:off x="5368425" y="4072850"/>
            <a:ext cx="3563100" cy="701400"/>
          </a:xfrm>
          <a:prstGeom prst="rect">
            <a:avLst/>
          </a:prstGeom>
          <a:solidFill>
            <a:schemeClr val="lt1"/>
          </a:solidFill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Ideas for Infrastructure</a:t>
            </a:r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>
            <p:ph idx="4294967295" type="title"/>
          </p:nvPr>
        </p:nvSpPr>
        <p:spPr>
          <a:xfrm>
            <a:off x="311700" y="4022850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Challenges/Obstacles</a:t>
            </a:r>
          </a:p>
        </p:txBody>
      </p:sp>
      <p:pic>
        <p:nvPicPr>
          <p:cNvPr id="114" name="Shape 114"/>
          <p:cNvPicPr preferRelativeResize="0"/>
          <p:nvPr/>
        </p:nvPicPr>
        <p:blipFill rotWithShape="1">
          <a:blip r:embed="rId3">
            <a:alphaModFix/>
          </a:blip>
          <a:srcRect b="9077" l="0" r="0" t="9069"/>
          <a:stretch/>
        </p:blipFill>
        <p:spPr>
          <a:xfrm>
            <a:off x="83274" y="1365900"/>
            <a:ext cx="2959498" cy="241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 rotWithShape="1">
          <a:blip r:embed="rId4">
            <a:alphaModFix/>
          </a:blip>
          <a:srcRect b="0" l="5884" r="5884" t="0"/>
          <a:stretch/>
        </p:blipFill>
        <p:spPr>
          <a:xfrm>
            <a:off x="3098025" y="1365900"/>
            <a:ext cx="2959472" cy="2411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 rotWithShape="1">
          <a:blip r:embed="rId5">
            <a:alphaModFix/>
          </a:blip>
          <a:srcRect b="0" l="9096" r="9096" t="0"/>
          <a:stretch/>
        </p:blipFill>
        <p:spPr>
          <a:xfrm>
            <a:off x="6112750" y="1365900"/>
            <a:ext cx="2959493" cy="241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